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42803750" cx="30275200"/>
  <p:notesSz cx="6858000" cy="9144000"/>
  <p:embeddedFontLst>
    <p:embeddedFont>
      <p:font typeface="Play"/>
      <p:regular r:id="rId6"/>
      <p:bold r:id="rId7"/>
    </p:embeddedFont>
    <p:embeddedFont>
      <p:font typeface="Montserrat Medium"/>
      <p:regular r:id="rId8"/>
      <p:bold r:id="rId9"/>
      <p:italic r:id="rId10"/>
      <p:boldItalic r:id="rId11"/>
    </p:embeddedFont>
    <p:embeddedFont>
      <p:font typeface="Montserrat ExtraBold"/>
      <p:bold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iXQwDW5Xlky0ohr4808AkamdGM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Medium-boldItalic.fntdata"/><Relationship Id="rId10" Type="http://schemas.openxmlformats.org/officeDocument/2006/relationships/font" Target="fonts/MontserratMedium-italic.fntdata"/><Relationship Id="rId13" Type="http://schemas.openxmlformats.org/officeDocument/2006/relationships/font" Target="fonts/MontserratExtraBold-boldItalic.fntdata"/><Relationship Id="rId12" Type="http://schemas.openxmlformats.org/officeDocument/2006/relationships/font" Target="fonts/MontserratExtraBold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Medium-bold.fntdata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schemas.openxmlformats.org/officeDocument/2006/relationships/font" Target="fonts/Montserrat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4:notes"/>
          <p:cNvSpPr/>
          <p:nvPr>
            <p:ph idx="2" type="sldImg"/>
          </p:nvPr>
        </p:nvSpPr>
        <p:spPr>
          <a:xfrm>
            <a:off x="2216150" y="685800"/>
            <a:ext cx="2425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2270641" y="7005156"/>
            <a:ext cx="25733931" cy="149020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Play"/>
              <a:buNone/>
              <a:defRPr sz="1986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3784402" y="22481887"/>
            <a:ext cx="22706410" cy="10334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sz="7946"/>
            </a:lvl1pPr>
            <a:lvl2pPr lvl="1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sz="6622"/>
            </a:lvl2pPr>
            <a:lvl3pPr lvl="2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sz="5960"/>
            </a:lvl3pPr>
            <a:lvl4pPr lvl="3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4pPr>
            <a:lvl5pPr lvl="4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5pPr>
            <a:lvl6pPr lvl="5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6pPr>
            <a:lvl7pPr lvl="6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7pPr>
            <a:lvl8pPr lvl="7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8pPr>
            <a:lvl9pPr lvl="8" algn="ctr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2065654" y="10671229"/>
            <a:ext cx="26112371" cy="1780517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865"/>
              <a:buFont typeface="Play"/>
              <a:buNone/>
              <a:defRPr sz="1986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2065654" y="28644846"/>
            <a:ext cx="26112371" cy="9363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rgbClr val="757575"/>
              </a:buClr>
              <a:buSzPts val="7946"/>
              <a:buNone/>
              <a:defRPr sz="79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757575"/>
              </a:buClr>
              <a:buSzPts val="6622"/>
              <a:buNone/>
              <a:defRPr sz="6622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757575"/>
              </a:buClr>
              <a:buSzPts val="5960"/>
              <a:buNone/>
              <a:defRPr sz="596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757575"/>
              </a:buClr>
              <a:buSzPts val="5297"/>
              <a:buNone/>
              <a:defRPr sz="5297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757575"/>
              </a:buClr>
              <a:buSzPts val="5297"/>
              <a:buNone/>
              <a:defRPr sz="5297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757575"/>
              </a:buClr>
              <a:buSzPts val="5297"/>
              <a:buNone/>
              <a:defRPr sz="5297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757575"/>
              </a:buClr>
              <a:buSzPts val="5297"/>
              <a:buNone/>
              <a:defRPr sz="5297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757575"/>
              </a:buClr>
              <a:buSzPts val="5297"/>
              <a:buNone/>
              <a:defRPr sz="5297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rgbClr val="757575"/>
              </a:buClr>
              <a:buSzPts val="5297"/>
              <a:buNone/>
              <a:defRPr sz="5297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2081421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15326826" y="11394520"/>
            <a:ext cx="12866966" cy="27158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2085364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2085368" y="10492870"/>
            <a:ext cx="12807832" cy="51423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b="1" sz="7946"/>
            </a:lvl1pPr>
            <a:lvl2pPr indent="-2286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b="1" sz="6622"/>
            </a:lvl2pPr>
            <a:lvl3pPr indent="-2286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b="1" sz="5960"/>
            </a:lvl3pPr>
            <a:lvl4pPr indent="-2286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4pPr>
            <a:lvl5pPr indent="-2286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5pPr>
            <a:lvl6pPr indent="-2286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6pPr>
            <a:lvl7pPr indent="-2286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7pPr>
            <a:lvl8pPr indent="-2286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8pPr>
            <a:lvl9pPr indent="-2286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2085368" y="15635264"/>
            <a:ext cx="12807832" cy="22997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15326828" y="10492870"/>
            <a:ext cx="12870909" cy="51423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7946"/>
              <a:buNone/>
              <a:defRPr b="1" sz="7946"/>
            </a:lvl1pPr>
            <a:lvl2pPr indent="-2286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None/>
              <a:defRPr b="1" sz="6622"/>
            </a:lvl2pPr>
            <a:lvl3pPr indent="-2286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None/>
              <a:defRPr b="1" sz="5960"/>
            </a:lvl3pPr>
            <a:lvl4pPr indent="-2286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4pPr>
            <a:lvl5pPr indent="-2286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5pPr>
            <a:lvl6pPr indent="-2286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6pPr>
            <a:lvl7pPr indent="-2286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7pPr>
            <a:lvl8pPr indent="-2286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8pPr>
            <a:lvl9pPr indent="-2286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b="1" sz="5297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15326828" y="15635264"/>
            <a:ext cx="12870909" cy="22997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Play"/>
              <a:buNone/>
              <a:defRPr sz="1059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901383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0595"/>
              <a:buChar char="•"/>
              <a:defRPr sz="10595"/>
            </a:lvl1pPr>
            <a:lvl2pPr indent="-817308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9271"/>
              <a:buChar char="•"/>
              <a:defRPr sz="9271"/>
            </a:lvl2pPr>
            <a:lvl3pPr indent="-733171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Char char="•"/>
              <a:defRPr sz="7946"/>
            </a:lvl3pPr>
            <a:lvl4pPr indent="-649097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4pPr>
            <a:lvl5pPr indent="-649097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5pPr>
            <a:lvl6pPr indent="-649097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6pPr>
            <a:lvl7pPr indent="-649097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7pPr>
            <a:lvl8pPr indent="-649097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8pPr>
            <a:lvl9pPr indent="-649097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Char char="•"/>
              <a:defRPr sz="6622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indent="-2286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indent="-2286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indent="-2286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indent="-2286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indent="-2286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indent="-2286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indent="-2286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indent="-2286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2085364" y="2853584"/>
            <a:ext cx="9764544" cy="99875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95"/>
              <a:buFont typeface="Play"/>
              <a:buNone/>
              <a:defRPr sz="1059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2870909" y="6162959"/>
            <a:ext cx="15326827" cy="3041841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2085364" y="12841129"/>
            <a:ext cx="9764544" cy="23789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5297"/>
              <a:buNone/>
              <a:defRPr sz="5297"/>
            </a:lvl1pPr>
            <a:lvl2pPr indent="-2286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4635"/>
              <a:buNone/>
              <a:defRPr sz="4635"/>
            </a:lvl2pPr>
            <a:lvl3pPr indent="-2286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973"/>
              <a:buNone/>
              <a:defRPr sz="3973"/>
            </a:lvl3pPr>
            <a:lvl4pPr indent="-2286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4pPr>
            <a:lvl5pPr indent="-2286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5pPr>
            <a:lvl6pPr indent="-2286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6pPr>
            <a:lvl7pPr indent="-2286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7pPr>
            <a:lvl8pPr indent="-2286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8pPr>
            <a:lvl9pPr indent="-2286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3311"/>
              <a:buNone/>
              <a:defRPr sz="3311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558310" y="11917631"/>
            <a:ext cx="27158594" cy="261123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6792642" y="17151963"/>
            <a:ext cx="36274211" cy="65280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6452763" y="10813091"/>
            <a:ext cx="36274211" cy="19205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68"/>
              <a:buFont typeface="Play"/>
              <a:buNone/>
              <a:defRPr b="0" i="0" sz="14567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817308" lvl="0" marL="457200" marR="0" rtl="0" algn="l">
              <a:lnSpc>
                <a:spcPct val="90000"/>
              </a:lnSpc>
              <a:spcBef>
                <a:spcPts val="3311"/>
              </a:spcBef>
              <a:spcAft>
                <a:spcPts val="0"/>
              </a:spcAft>
              <a:buClr>
                <a:schemeClr val="dk1"/>
              </a:buClr>
              <a:buSzPts val="9271"/>
              <a:buFont typeface="Arial"/>
              <a:buChar char="•"/>
              <a:defRPr b="0" i="0" sz="927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733171" lvl="1" marL="9144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7946"/>
              <a:buFont typeface="Arial"/>
              <a:buChar char="•"/>
              <a:defRPr b="0" i="0" sz="79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649097" lvl="2" marL="13716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6622"/>
              <a:buFont typeface="Arial"/>
              <a:buChar char="•"/>
              <a:defRPr b="0" i="0" sz="662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607060" lvl="3" marL="18288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b="0" i="0" sz="59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607060" lvl="4" marL="22860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b="0" i="0" sz="59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607060" lvl="5" marL="27432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b="0" i="0" sz="59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607060" lvl="6" marL="32004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b="0" i="0" sz="59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607060" lvl="7" marL="36576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b="0" i="0" sz="59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607060" lvl="8" marL="4114800" marR="0" rtl="0" algn="l">
              <a:lnSpc>
                <a:spcPct val="90000"/>
              </a:lnSpc>
              <a:spcBef>
                <a:spcPts val="1655"/>
              </a:spcBef>
              <a:spcAft>
                <a:spcPts val="0"/>
              </a:spcAft>
              <a:buClr>
                <a:schemeClr val="dk1"/>
              </a:buClr>
              <a:buSzPts val="5960"/>
              <a:buFont typeface="Arial"/>
              <a:buChar char="•"/>
              <a:defRPr b="0" i="0" sz="596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73"/>
              <a:buFont typeface="Arial"/>
              <a:buNone/>
              <a:defRPr b="0" i="0" sz="397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/>
          <p:nvPr/>
        </p:nvSpPr>
        <p:spPr>
          <a:xfrm>
            <a:off x="0" y="-31965"/>
            <a:ext cx="30275213" cy="427306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4"/>
          <p:cNvPicPr preferRelativeResize="0"/>
          <p:nvPr/>
        </p:nvPicPr>
        <p:blipFill rotWithShape="1">
          <a:blip r:embed="rId3">
            <a:alphaModFix/>
          </a:blip>
          <a:srcRect b="0" l="854" r="92672" t="0"/>
          <a:stretch/>
        </p:blipFill>
        <p:spPr>
          <a:xfrm rot="-5400000">
            <a:off x="13416694" y="-13448659"/>
            <a:ext cx="3489510" cy="303228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ập tin:Logo Cục Phòng bệnh.png – Wikipedia tiếng Việt" id="86" name="Google Shape;8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93333" y="579838"/>
            <a:ext cx="2427497" cy="2427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 rotWithShape="1">
          <a:blip r:embed="rId3">
            <a:alphaModFix/>
          </a:blip>
          <a:srcRect b="0" l="854" r="97565" t="0"/>
          <a:stretch/>
        </p:blipFill>
        <p:spPr>
          <a:xfrm rot="-5400000">
            <a:off x="14735399" y="27216262"/>
            <a:ext cx="852103" cy="3032289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4"/>
          <p:cNvSpPr/>
          <p:nvPr/>
        </p:nvSpPr>
        <p:spPr>
          <a:xfrm>
            <a:off x="519502" y="29650247"/>
            <a:ext cx="29001328" cy="7921796"/>
          </a:xfrm>
          <a:prstGeom prst="roundRect">
            <a:avLst>
              <a:gd fmla="val 10771" name="adj"/>
            </a:avLst>
          </a:prstGeom>
          <a:solidFill>
            <a:srgbClr val="96D8FF">
              <a:alpha val="2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560970" y="3651370"/>
            <a:ext cx="29001327" cy="2515670"/>
          </a:xfrm>
          <a:prstGeom prst="roundRect">
            <a:avLst>
              <a:gd fmla="val 12628" name="adj"/>
            </a:avLst>
          </a:prstGeom>
          <a:noFill/>
          <a:ln cap="flat" cmpd="sng" w="9525">
            <a:solidFill>
              <a:srgbClr val="10528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4"/>
              <a:buFont typeface="Arial"/>
              <a:buNone/>
            </a:pPr>
            <a:r>
              <a:rPr b="1" i="0" lang="en-US" sz="4404" u="none" cap="none" strike="noStrike">
                <a:solidFill>
                  <a:srgbClr val="10528E"/>
                </a:solidFill>
                <a:latin typeface="Arial"/>
                <a:ea typeface="Arial"/>
                <a:cs typeface="Arial"/>
                <a:sym typeface="Arial"/>
              </a:rPr>
              <a:t>TÊN POSTER</a:t>
            </a:r>
            <a:endParaRPr b="1" i="0" sz="1400" u="none" cap="none" strike="noStrike">
              <a:solidFill>
                <a:srgbClr val="10528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2"/>
              <a:buFont typeface="Arial"/>
              <a:buNone/>
            </a:pPr>
            <a:r>
              <a:rPr b="0" i="0" lang="en-US" sz="280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Thông tin về tác giả: _________________________________</a:t>
            </a:r>
            <a:endParaRPr b="0" i="0" sz="2802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2"/>
              <a:buFont typeface="Arial"/>
              <a:buNone/>
            </a:pPr>
            <a:r>
              <a:rPr b="0" i="0" lang="en-US" sz="280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Đơn vị công tác: ____________________________________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2"/>
              <a:buFont typeface="Arial"/>
              <a:buNone/>
            </a:pPr>
            <a:r>
              <a:rPr b="0" i="0" lang="en-US" sz="280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Thông tin liên hệ: Email:______________________________ Số điện thoại: ___________________ Địa chỉ: ___________________</a:t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560967" y="11152870"/>
            <a:ext cx="8093175" cy="933604"/>
          </a:xfrm>
          <a:prstGeom prst="roundRect">
            <a:avLst>
              <a:gd fmla="val 22794" name="adj"/>
            </a:avLst>
          </a:prstGeom>
          <a:solidFill>
            <a:srgbClr val="1052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2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ĐẶT VẤN ĐỀ / MỤC TIÊU NGHIÊN CỨU</a:t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560969" y="7651117"/>
            <a:ext cx="28959861" cy="3310797"/>
          </a:xfrm>
          <a:prstGeom prst="roundRect">
            <a:avLst>
              <a:gd fmla="val 10771" name="adj"/>
            </a:avLst>
          </a:prstGeom>
          <a:solidFill>
            <a:srgbClr val="96D8FF">
              <a:alpha val="2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560969" y="19608290"/>
            <a:ext cx="29001328" cy="8513172"/>
          </a:xfrm>
          <a:prstGeom prst="roundRect">
            <a:avLst>
              <a:gd fmla="val 4686" name="adj"/>
            </a:avLst>
          </a:prstGeom>
          <a:solidFill>
            <a:srgbClr val="96D8FF">
              <a:alpha val="2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560969" y="38010227"/>
            <a:ext cx="3227260" cy="2971603"/>
          </a:xfrm>
          <a:prstGeom prst="roundRect">
            <a:avLst>
              <a:gd fmla="val 10771" name="adj"/>
            </a:avLst>
          </a:prstGeom>
          <a:solidFill>
            <a:srgbClr val="96D8FF">
              <a:alpha val="2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QR CODE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dẫn đến toàn văn (nếu có)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560969" y="12384487"/>
            <a:ext cx="14112973" cy="5721605"/>
          </a:xfrm>
          <a:prstGeom prst="roundRect">
            <a:avLst>
              <a:gd fmla="val 10771" name="adj"/>
            </a:avLst>
          </a:prstGeom>
          <a:solidFill>
            <a:srgbClr val="96D8FF">
              <a:alpha val="2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15020166" y="12357899"/>
            <a:ext cx="14500664" cy="5721605"/>
          </a:xfrm>
          <a:prstGeom prst="roundRect">
            <a:avLst>
              <a:gd fmla="val 10771" name="adj"/>
            </a:avLst>
          </a:prstGeom>
          <a:solidFill>
            <a:srgbClr val="96D8FF">
              <a:alpha val="2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560967" y="41127626"/>
            <a:ext cx="150876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Lưu ý: Bố cục có thể thay đổi tùy nội dung bài báo cáo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754382" y="7853043"/>
            <a:ext cx="1724485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(Nội dung Phần Tóm tắt/ Abstract khuyến khích được trình bày bằng tiếng Anh và tiếng Việt)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5061633" y="11163840"/>
            <a:ext cx="8093175" cy="933604"/>
          </a:xfrm>
          <a:prstGeom prst="roundRect">
            <a:avLst>
              <a:gd fmla="val 22794" name="adj"/>
            </a:avLst>
          </a:prstGeom>
          <a:solidFill>
            <a:srgbClr val="1052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2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ĐỐI TƯỢNG – PHƯƠNG PHÁP NGHIÊN CỨU</a:t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560967" y="6442276"/>
            <a:ext cx="4519034" cy="933604"/>
          </a:xfrm>
          <a:prstGeom prst="roundRect">
            <a:avLst>
              <a:gd fmla="val 22794" name="adj"/>
            </a:avLst>
          </a:prstGeom>
          <a:solidFill>
            <a:srgbClr val="1052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2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TÓM TẮT / ABSTRACT </a:t>
            </a: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519502" y="18394130"/>
            <a:ext cx="2460765" cy="933604"/>
          </a:xfrm>
          <a:prstGeom prst="roundRect">
            <a:avLst>
              <a:gd fmla="val 22794" name="adj"/>
            </a:avLst>
          </a:prstGeom>
          <a:solidFill>
            <a:srgbClr val="1052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2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KẾT QUẢ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519502" y="28422440"/>
            <a:ext cx="4519034" cy="933604"/>
          </a:xfrm>
          <a:prstGeom prst="roundRect">
            <a:avLst>
              <a:gd fmla="val 22794" name="adj"/>
            </a:avLst>
          </a:prstGeom>
          <a:solidFill>
            <a:srgbClr val="1052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2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KẾT LUẬN &amp; ĐỀ XUẤT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4307764" y="38010227"/>
            <a:ext cx="4519034" cy="933604"/>
          </a:xfrm>
          <a:prstGeom prst="roundRect">
            <a:avLst>
              <a:gd fmla="val 22794" name="adj"/>
            </a:avLst>
          </a:prstGeom>
          <a:solidFill>
            <a:srgbClr val="1052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2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TÀI LIỆU THAM KHẢO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519501" y="337235"/>
            <a:ext cx="1630281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TRIỂN LÃM POSTER KHOA HỌC 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502736" y="1341530"/>
            <a:ext cx="1630281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EE93D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DENGUE IN ACTION </a:t>
            </a:r>
            <a:endParaRPr b="1" i="0" sz="7200" u="none" cap="none" strike="noStrike">
              <a:solidFill>
                <a:srgbClr val="EE93DA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531947" y="2493261"/>
            <a:ext cx="29117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SỐT XUẤT HUYẾT DENGUE: ỨNG DỤNG KHOA HỌC VÀO THỰC TIỄN HƯỚNG TỚI MỤC TIÊU QUẢN LÝ TOÀN DIỆN</a:t>
            </a:r>
            <a:endParaRPr b="0" i="0" sz="3600" u="none" cap="none" strike="noStrik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502736" y="42113918"/>
            <a:ext cx="15087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HỘI NGHỊ SỐT XUẤT HUYẾT DENGUE </a:t>
            </a:r>
            <a:r>
              <a:rPr lang="en-US" sz="3200">
                <a:solidFill>
                  <a:schemeClr val="lt1"/>
                </a:solidFill>
              </a:rPr>
              <a:t>NĂM </a:t>
            </a: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2026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15436296" y="42113917"/>
            <a:ext cx="14336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10528E"/>
                </a:solidFill>
                <a:latin typeface="Arial"/>
                <a:ea typeface="Arial"/>
                <a:cs typeface="Arial"/>
                <a:sym typeface="Arial"/>
              </a:rPr>
              <a:t>DENGUE SUMMIT 2026</a:t>
            </a:r>
            <a:endParaRPr b="0" i="0" sz="1400" u="none" cap="none" strike="noStrike">
              <a:solidFill>
                <a:srgbClr val="10528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2025-05-27T15:32:27Z</dcterms:created>
  <dc:creator>Ha Le Thi Chau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0x01010066591CD904D38A4996726A4A324EF056</vt:lpwstr>
  </property>
</Properties>
</file>